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Layouts/slideLayout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presProps" Target="presProps.xml" /><Relationship Id="rId6" Type="http://schemas.openxmlformats.org/officeDocument/2006/relationships/tableStyles" Target="tableStyles.xml" /><Relationship Id="rId7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4D936A4-BB7B-4A28-910E-F1C98B88821A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3AA610-5626-43A7-90A9-E2FD4678A50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4D936A4-BB7B-4A28-910E-F1C98B88821A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3AA610-5626-43A7-90A9-E2FD4678A50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4D936A4-BB7B-4A28-910E-F1C98B88821A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3AA610-5626-43A7-90A9-E2FD4678A50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4D936A4-BB7B-4A28-910E-F1C98B88821A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3AA610-5626-43A7-90A9-E2FD4678A50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4D936A4-BB7B-4A28-910E-F1C98B88821A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3AA610-5626-43A7-90A9-E2FD4678A50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4D936A4-BB7B-4A28-910E-F1C98B88821A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3AA610-5626-43A7-90A9-E2FD4678A50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4D936A4-BB7B-4A28-910E-F1C98B88821A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3AA610-5626-43A7-90A9-E2FD4678A50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4D936A4-BB7B-4A28-910E-F1C98B88821A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3AA610-5626-43A7-90A9-E2FD4678A50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4D936A4-BB7B-4A28-910E-F1C98B88821A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3AA610-5626-43A7-90A9-E2FD4678A50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4D936A4-BB7B-4A28-910E-F1C98B88821A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3AA610-5626-43A7-90A9-E2FD4678A50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4D936A4-BB7B-4A28-910E-F1C98B88821A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3AA610-5626-43A7-90A9-E2FD4678A50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4D936A4-BB7B-4A28-910E-F1C98B88821A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F3AA610-5626-43A7-90A9-E2FD4678A503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Relationship Id="rId3" Type="http://schemas.openxmlformats.org/officeDocument/2006/relationships/image" Target="../media/image4.jp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rcRect l="8440" t="758" r="5144" b="37854"/>
          <a:stretch/>
        </p:blipFill>
        <p:spPr bwMode="auto">
          <a:xfrm flipH="0" flipV="0">
            <a:off x="3720044" y="-197227"/>
            <a:ext cx="5101456" cy="11126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10990934" y="238909"/>
            <a:ext cx="1013782" cy="1013782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 bwMode="auto">
          <a:xfrm>
            <a:off x="667265" y="1007032"/>
            <a:ext cx="10865707" cy="3556729"/>
          </a:xfrm>
        </p:spPr>
        <p:txBody>
          <a:bodyPr/>
          <a:lstStyle/>
          <a:p>
            <a:pPr>
              <a:defRPr/>
            </a:pPr>
            <a:br>
              <a:rPr lang="ru-RU"/>
            </a:br>
            <a:endParaRPr lang="ru-RU"/>
          </a:p>
        </p:txBody>
      </p:sp>
      <p:sp>
        <p:nvSpPr>
          <p:cNvPr id="11" name="TextBox 10"/>
          <p:cNvSpPr txBox="1"/>
          <p:nvPr/>
        </p:nvSpPr>
        <p:spPr bwMode="auto">
          <a:xfrm rot="0">
            <a:off x="536828" y="578421"/>
            <a:ext cx="11468607" cy="6584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/>
          </a:p>
          <a:p>
            <a:pPr algn="ctr">
              <a:defRPr/>
            </a:pPr>
            <a:r>
              <a:rPr lang="ru-RU" sz="1600" b="1">
                <a:latin typeface="Arial Black"/>
              </a:rPr>
              <a:t>Общество с ограниченной ответственностью «</a:t>
            </a:r>
            <a:r>
              <a:rPr lang="ru-RU" sz="1600" b="1">
                <a:latin typeface="Arial Black"/>
              </a:rPr>
              <a:t>Черномортрансгаз</a:t>
            </a:r>
            <a:r>
              <a:rPr lang="ru-RU" sz="1600" b="1">
                <a:latin typeface="Arial Black"/>
              </a:rPr>
              <a:t>»</a:t>
            </a:r>
            <a:endParaRPr lang="ru-RU" sz="1600" b="1">
              <a:latin typeface="Arial Black"/>
            </a:endParaRPr>
          </a:p>
          <a:p>
            <a:pPr algn="just">
              <a:defRPr/>
            </a:pPr>
            <a:r>
              <a:rPr lang="ru-RU" sz="1400" b="1" i="1">
                <a:latin typeface="Calibri"/>
                <a:ea typeface="Calibri"/>
                <a:cs typeface="Calibri"/>
              </a:rPr>
              <a:t>информирует</a:t>
            </a:r>
            <a:r>
              <a:rPr lang="ru-RU" sz="1400" b="1" i="1">
                <a:latin typeface="Calibri"/>
                <a:ea typeface="Calibri"/>
                <a:cs typeface="Calibri"/>
              </a:rPr>
              <a:t>, </a:t>
            </a:r>
            <a:r>
              <a:rPr sz="1400" b="1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что </a:t>
            </a:r>
            <a:r>
              <a:rPr sz="1400" b="1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по</a:t>
            </a:r>
            <a:r>
              <a:rPr sz="1400" b="1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территории Нижнегорского района (Митрофановское, Михайловское, Новогригорьевское, Желябовское, Ивановское) проходят: </a:t>
            </a:r>
            <a:r>
              <a:rPr sz="1400" b="1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м</a:t>
            </a:r>
            <a:r>
              <a:rPr sz="1400" b="1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агистральный газопровод Джанкой – Феодосия - Керчь, диаметром 530 мм; </a:t>
            </a:r>
            <a:r>
              <a:rPr sz="1400" b="1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г</a:t>
            </a:r>
            <a:r>
              <a:rPr sz="1400" b="1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а</a:t>
            </a:r>
            <a:r>
              <a:rPr sz="1400" b="1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зопровод - отвод к ГРС Нижнегорский, диаметром 219 мм; </a:t>
            </a:r>
            <a:r>
              <a:rPr sz="1400" b="1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ГРС Нижнегорский</a:t>
            </a:r>
            <a:r>
              <a:rPr lang="ru-RU" sz="1400" b="1" i="1">
                <a:latin typeface="Calibri"/>
                <a:ea typeface="Calibri"/>
                <a:cs typeface="Calibri"/>
              </a:rPr>
              <a:t>,</a:t>
            </a:r>
            <a:r>
              <a:rPr lang="ru-RU" sz="1400" b="1" i="1">
                <a:latin typeface="Calibri"/>
                <a:ea typeface="Calibri"/>
                <a:cs typeface="Calibri"/>
              </a:rPr>
              <a:t> а </a:t>
            </a:r>
            <a:r>
              <a:rPr lang="ru-RU" sz="1400" b="1" i="1">
                <a:latin typeface="Calibri"/>
                <a:ea typeface="Calibri"/>
                <a:cs typeface="Calibri"/>
              </a:rPr>
              <a:t>также на расстоянии 6-10 метров по левой стороне движения газа, вдоль газопроводов проходят кабельные линии технологической связи.</a:t>
            </a:r>
            <a:endParaRPr sz="1400" b="1" i="1" u="none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buAutoNum type="arabicPeriod"/>
              <a:defRPr/>
            </a:pPr>
            <a:r>
              <a:rPr lang="ru-RU" sz="1400" b="1" i="1">
                <a:latin typeface="Calibri"/>
                <a:ea typeface="Calibri"/>
                <a:cs typeface="Calibri"/>
              </a:rPr>
              <a:t>Охранная зона от оси магистрального газопровода в соответствии с п. 3 «Правил охраны магистральных газопроводов», утвержденных Постановлением правительства РФ от 08.09.2017 № 1083, составляет 25 метров и представляет собой территорию, ограниченную условными параллельными плоскостями, проходящими на расстоянии 25 метров от оси магистрального газопровода с каждой стороны.</a:t>
            </a:r>
            <a:r>
              <a:rPr lang="en-US" sz="1400" b="1" i="1">
                <a:latin typeface="Calibri"/>
                <a:ea typeface="Calibri"/>
                <a:cs typeface="Calibri"/>
              </a:rPr>
              <a:t> </a:t>
            </a:r>
            <a:r>
              <a:rPr lang="ru-RU" sz="1400" b="1" i="1">
                <a:latin typeface="Calibri"/>
                <a:ea typeface="Calibri"/>
                <a:cs typeface="Calibri"/>
              </a:rPr>
              <a:t>Охранная зона </a:t>
            </a:r>
            <a:r>
              <a:rPr lang="ru-RU" sz="1400" b="1" i="1">
                <a:latin typeface="Calibri"/>
                <a:ea typeface="Calibri"/>
                <a:cs typeface="Calibri"/>
              </a:rPr>
              <a:t>газораспределительных станций устанавливается в виде территории, ограниченной условной замкнутой линией, отстоящей от внешней границы ГРС на 100 метров с каждой </a:t>
            </a:r>
            <a:r>
              <a:rPr lang="ru-RU" sz="1400" b="1" i="1">
                <a:latin typeface="Calibri"/>
                <a:ea typeface="Calibri"/>
                <a:cs typeface="Calibri"/>
              </a:rPr>
              <a:t>стороны.</a:t>
            </a:r>
            <a:endParaRPr sz="1400" b="1" i="1">
              <a:latin typeface="Calibri"/>
              <a:cs typeface="Calibri"/>
            </a:endParaRPr>
          </a:p>
          <a:p>
            <a:pPr marL="342900" indent="-342900">
              <a:buAutoNum type="arabicPeriod"/>
              <a:defRPr/>
            </a:pPr>
            <a:r>
              <a:rPr lang="ru-RU" sz="1400" b="1" i="1">
                <a:latin typeface="Calibri"/>
                <a:ea typeface="Calibri"/>
                <a:cs typeface="Calibri"/>
              </a:rPr>
              <a:t>Минимальные </a:t>
            </a:r>
            <a:r>
              <a:rPr lang="ru-RU" sz="1400" b="1" i="1">
                <a:latin typeface="Calibri"/>
                <a:ea typeface="Calibri"/>
                <a:cs typeface="Calibri"/>
              </a:rPr>
              <a:t>расстояния от оси подземных газопроводов, газораспределительных станций до населенных пунктов, отдельных промышленных и сельскохозяйственных предприятий, зданий и сооружений установлены п. 7.15 и п. 7.16 </a:t>
            </a:r>
            <a:r>
              <a:rPr sz="1400" b="1" i="1">
                <a:latin typeface="Calibri"/>
                <a:ea typeface="Calibri"/>
                <a:cs typeface="Calibri"/>
              </a:rPr>
              <a:t>СП 36.13330.2012 </a:t>
            </a:r>
            <a:r>
              <a:rPr lang="ru-RU" sz="1400" b="1" i="1">
                <a:latin typeface="Calibri"/>
                <a:ea typeface="Calibri"/>
                <a:cs typeface="Calibri"/>
              </a:rPr>
              <a:t>«</a:t>
            </a:r>
            <a:r>
              <a:rPr sz="1400" b="1" i="1">
                <a:latin typeface="Calibri"/>
                <a:ea typeface="Calibri"/>
                <a:cs typeface="Calibri"/>
              </a:rPr>
              <a:t>Свод правил. Магистральные трубопроводы. Актуализированная редакция СНиП 2.05.06-85</a:t>
            </a:r>
            <a:r>
              <a:rPr lang="ru-RU" sz="1400" b="1" i="1">
                <a:latin typeface="Calibri"/>
                <a:ea typeface="Calibri"/>
                <a:cs typeface="Calibri"/>
              </a:rPr>
              <a:t>*» и </a:t>
            </a:r>
            <a:r>
              <a:rPr lang="ru-RU" sz="1400" b="1" i="1">
                <a:latin typeface="Calibri"/>
                <a:ea typeface="Calibri"/>
                <a:cs typeface="Calibri"/>
              </a:rPr>
              <a:t>составляют в зависимости от класса и диаметра трубы газопровода:</a:t>
            </a:r>
            <a:endParaRPr sz="1400" b="1" i="1">
              <a:latin typeface="Calibri"/>
              <a:cs typeface="Calibri"/>
            </a:endParaRPr>
          </a:p>
          <a:p>
            <a:pPr>
              <a:defRPr/>
            </a:pPr>
            <a:r>
              <a:rPr lang="ru-RU" sz="1400" b="1" i="1">
                <a:latin typeface="Calibri"/>
                <a:ea typeface="Calibri"/>
                <a:cs typeface="Calibri"/>
              </a:rPr>
              <a:t>- для </a:t>
            </a:r>
            <a:r>
              <a:rPr lang="ru-RU" sz="1400" b="1" i="1">
                <a:latin typeface="Calibri"/>
                <a:ea typeface="Calibri"/>
                <a:cs typeface="Calibri"/>
              </a:rPr>
              <a:t>газопровода </a:t>
            </a:r>
            <a:r>
              <a:rPr lang="ru-RU" sz="1400" b="1" i="1">
                <a:latin typeface="Calibri"/>
                <a:ea typeface="Calibri"/>
                <a:cs typeface="Calibri"/>
              </a:rPr>
              <a:t>диаметром трубы до </a:t>
            </a:r>
            <a:r>
              <a:rPr lang="ru-RU" sz="1400" b="1" i="1">
                <a:latin typeface="Calibri"/>
                <a:ea typeface="Calibri"/>
                <a:cs typeface="Calibri"/>
              </a:rPr>
              <a:t>300 мм - 100 м; </a:t>
            </a:r>
            <a:br>
              <a:rPr lang="ru-RU" sz="1400" b="1" i="1">
                <a:latin typeface="Calibri"/>
                <a:ea typeface="Calibri"/>
                <a:cs typeface="Calibri"/>
              </a:rPr>
            </a:br>
            <a:r>
              <a:rPr lang="ru-RU" sz="1400" b="1" i="1">
                <a:latin typeface="Calibri"/>
                <a:ea typeface="Calibri"/>
                <a:cs typeface="Calibri"/>
              </a:rPr>
              <a:t>- для </a:t>
            </a:r>
            <a:r>
              <a:rPr lang="ru-RU" sz="1400" b="1" i="1">
                <a:latin typeface="Calibri"/>
                <a:ea typeface="Calibri"/>
                <a:cs typeface="Calibri"/>
              </a:rPr>
              <a:t>газопровода диаметром трубы от 300 </a:t>
            </a:r>
            <a:r>
              <a:rPr lang="ru-RU" sz="1400" b="1" i="1">
                <a:latin typeface="Calibri"/>
                <a:ea typeface="Calibri"/>
                <a:cs typeface="Calibri"/>
              </a:rPr>
              <a:t>мм до 600 мм - 150 м; </a:t>
            </a:r>
            <a:br>
              <a:rPr lang="ru-RU" sz="1400" b="1" i="1">
                <a:latin typeface="Calibri"/>
                <a:ea typeface="Calibri"/>
                <a:cs typeface="Calibri"/>
              </a:rPr>
            </a:br>
            <a:r>
              <a:rPr lang="ru-RU" sz="1400" b="1" i="1">
                <a:latin typeface="Calibri"/>
                <a:ea typeface="Calibri"/>
                <a:cs typeface="Calibri"/>
              </a:rPr>
              <a:t>- для газораспределительной станции с диаметром трубы до 300 мм - 150 </a:t>
            </a:r>
            <a:r>
              <a:rPr lang="ru-RU" sz="1400" b="1" i="1">
                <a:latin typeface="Calibri"/>
                <a:ea typeface="Calibri"/>
                <a:cs typeface="Calibri"/>
              </a:rPr>
              <a:t>м.</a:t>
            </a:r>
            <a:endParaRPr sz="1400" b="1" i="1">
              <a:latin typeface="Calibri"/>
              <a:cs typeface="Calibri"/>
            </a:endParaRPr>
          </a:p>
          <a:p>
            <a:pPr>
              <a:defRPr/>
            </a:pPr>
            <a:r>
              <a:rPr lang="ru-RU" sz="1400" b="1" i="1" u="none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- </a:t>
            </a:r>
            <a:r>
              <a:rPr lang="ru-RU" sz="1400" b="1" i="1" u="none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для продувочной свечи не менее 300 м.</a:t>
            </a:r>
            <a:endParaRPr sz="1400" b="1" i="1" u="none" strike="noStrike" cap="none" spc="0">
              <a:solidFill>
                <a:schemeClr val="tx1"/>
              </a:solidFill>
              <a:latin typeface="Calibri"/>
              <a:cs typeface="Calibri"/>
            </a:endParaRPr>
          </a:p>
          <a:p>
            <a:pPr>
              <a:defRPr/>
            </a:pPr>
            <a:r>
              <a:rPr lang="ru-RU" sz="1400" b="1" i="1" u="none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3. Санитарно - защитная зона ГРС </a:t>
            </a:r>
            <a:r>
              <a:rPr lang="ru-RU" sz="1400" b="1" i="1" u="none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в соответствии</a:t>
            </a:r>
            <a:r>
              <a:rPr lang="ru-RU" sz="1400" b="1" i="1" u="none" strike="noStrike" cap="none" spc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400" b="1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СанПиН </a:t>
            </a:r>
            <a:r>
              <a:rPr sz="1400" b="1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2.2.1/2.1.1.1200-03 </a:t>
            </a:r>
            <a:r>
              <a:rPr sz="1400" b="1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«</a:t>
            </a:r>
            <a:r>
              <a:rPr sz="1400" b="1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Санитарно-защитные зоны и санитарная классификация предприятий, сооружений и иных объектов</a:t>
            </a:r>
            <a:r>
              <a:rPr sz="1400" b="1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»</a:t>
            </a:r>
            <a:r>
              <a:rPr sz="1400" b="1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(</a:t>
            </a:r>
            <a:r>
              <a:rPr sz="1400" b="1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утв. Постановлением Главного государственного санитарного врача РФ от 25 сентября 2007 г. №74</a:t>
            </a:r>
            <a:r>
              <a:rPr sz="1400" b="1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), составляет 300 м.</a:t>
            </a:r>
            <a:r>
              <a:rPr sz="1400" b="1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</a:t>
            </a:r>
            <a:endParaRPr sz="1400" b="1" i="1">
              <a:latin typeface="Calibri"/>
              <a:cs typeface="Calibri"/>
            </a:endParaRPr>
          </a:p>
          <a:p>
            <a:pPr>
              <a:defRPr/>
            </a:pPr>
            <a:r>
              <a:rPr lang="ru-RU" sz="1400" b="1" i="1">
                <a:latin typeface="Calibri"/>
                <a:ea typeface="Calibri"/>
                <a:cs typeface="Calibri"/>
              </a:rPr>
              <a:t>4. При возникновении дополнительных вопросов необходимо обращаться в ООО «ЧТГ» по адресу 295000, РФ, Республика Крым, г. Симферополь, проспект Кирова д. 52, тел: +73652-66-78-00, +73652 66-70-00, е-</a:t>
            </a:r>
            <a:r>
              <a:rPr lang="ru-RU" sz="1400" b="1" i="1">
                <a:latin typeface="Calibri"/>
                <a:ea typeface="Calibri"/>
                <a:cs typeface="Calibri"/>
              </a:rPr>
              <a:t>мail</a:t>
            </a:r>
            <a:r>
              <a:rPr lang="ru-RU" sz="1400" b="1" i="1">
                <a:latin typeface="Calibri"/>
                <a:ea typeface="Calibri"/>
                <a:cs typeface="Calibri"/>
              </a:rPr>
              <a:t>: </a:t>
            </a:r>
            <a:r>
              <a:rPr lang="ru-RU" sz="1400" b="1" i="1" u="sng">
                <a:latin typeface="Calibri"/>
                <a:ea typeface="Calibri"/>
                <a:cs typeface="Calibri"/>
              </a:rPr>
              <a:t>сhtg@gas.crimea.ru</a:t>
            </a:r>
            <a:r>
              <a:rPr lang="ru-RU" sz="1400" b="1" i="1">
                <a:latin typeface="Calibri"/>
                <a:ea typeface="Calibri"/>
                <a:cs typeface="Calibri"/>
              </a:rPr>
              <a:t> .</a:t>
            </a:r>
            <a:endParaRPr sz="1400" b="1" i="1">
              <a:latin typeface="Calibri"/>
              <a:cs typeface="Calibri"/>
            </a:endParaRPr>
          </a:p>
          <a:p>
            <a:pPr>
              <a:defRPr/>
            </a:pPr>
            <a:r>
              <a:rPr lang="ru-RU" sz="1400" b="1" i="1">
                <a:latin typeface="Calibri"/>
                <a:ea typeface="Calibri"/>
                <a:cs typeface="Calibri"/>
              </a:rPr>
              <a:t>О случаях выявления утечек газа, повреждений газопроводов или нарушений охранных зон необходимо сообщать диспетчеру линейного производственного управления магистральных газопроводов ООО «ЧТГ» (круглосуточно) по телефонам:</a:t>
            </a:r>
            <a:endParaRPr sz="1400" b="1" i="1">
              <a:latin typeface="Calibri"/>
              <a:cs typeface="Calibri"/>
            </a:endParaRPr>
          </a:p>
          <a:p>
            <a:pPr algn="ctr">
              <a:defRPr/>
            </a:pPr>
            <a:r>
              <a:rPr lang="ru-RU" sz="1400" b="1" i="1">
                <a:latin typeface="Calibri"/>
                <a:ea typeface="Calibri"/>
                <a:cs typeface="Calibri"/>
              </a:rPr>
              <a:t>+73652 22-12-63 -  для стационарных телефонов;   </a:t>
            </a:r>
            <a:endParaRPr sz="1400" b="1" i="1">
              <a:latin typeface="Calibri"/>
              <a:cs typeface="Calibri"/>
            </a:endParaRPr>
          </a:p>
          <a:p>
            <a:pPr algn="ctr">
              <a:defRPr/>
            </a:pPr>
            <a:r>
              <a:rPr lang="ru-RU" sz="1400" b="1" i="1">
                <a:latin typeface="Calibri"/>
                <a:ea typeface="Calibri"/>
                <a:cs typeface="Calibri"/>
              </a:rPr>
              <a:t>+7978-077-52-25; +7978-077-50-05 - для мобильных телефонов.</a:t>
            </a:r>
            <a:endParaRPr sz="1400" b="1" i="1">
              <a:latin typeface="Calibri"/>
              <a:cs typeface="Calibri"/>
            </a:endParaRPr>
          </a:p>
          <a:p>
            <a:pPr algn="ctr">
              <a:defRPr/>
            </a:pPr>
            <a:endParaRPr sz="1400" b="1" i="1">
              <a:latin typeface="Calibri"/>
              <a:cs typeface="Calibri"/>
            </a:endParaRPr>
          </a:p>
          <a:p>
            <a:pPr marL="342900" indent="-342900">
              <a:buFontTx/>
              <a:buChar char="-"/>
              <a:defRPr/>
            </a:pPr>
            <a:endParaRPr lang="ru-RU" sz="1400" b="1" i="1"/>
          </a:p>
        </p:txBody>
      </p:sp>
      <p:pic>
        <p:nvPicPr>
          <p:cNvPr id="44631501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536828" y="135030"/>
            <a:ext cx="1117661" cy="11176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6414079" y="2256230"/>
            <a:ext cx="5716197" cy="3282240"/>
          </a:xfrm>
          <a:prstGeom prst="rect">
            <a:avLst/>
          </a:prstGeom>
        </p:spPr>
      </p:pic>
      <p:sp>
        <p:nvSpPr>
          <p:cNvPr id="12" name="Двойная стрелка вверх/вниз 11"/>
          <p:cNvSpPr/>
          <p:nvPr/>
        </p:nvSpPr>
        <p:spPr bwMode="auto">
          <a:xfrm flipH="0" flipV="0">
            <a:off x="8962846" y="2196948"/>
            <a:ext cx="361461" cy="2649633"/>
          </a:xfrm>
          <a:prstGeom prst="up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rcRect l="-393" t="9415" r="393" b="9483"/>
          <a:stretch/>
        </p:blipFill>
        <p:spPr bwMode="auto">
          <a:xfrm>
            <a:off x="1180946" y="161646"/>
            <a:ext cx="2094985" cy="135924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 bwMode="auto">
          <a:xfrm flipH="0" flipV="0">
            <a:off x="8930629" y="2370709"/>
            <a:ext cx="564239" cy="2325454"/>
          </a:xfrm>
          <a:prstGeom prst="rect">
            <a:avLst/>
          </a:prstGeom>
          <a:noFill/>
        </p:spPr>
        <p:txBody>
          <a:bodyPr vertOverflow="overflow" horzOverflow="overflow" vert="vert270" wrap="square" lIns="91440" tIns="45720" rIns="91440" bIns="45720" numCol="1" spcCol="0" rtlCol="0" fromWordArt="0" anchor="t" anchorCtr="0" forceAA="0" upright="0" compatLnSpc="0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chemeClr val="bg1"/>
                </a:solidFill>
              </a:rPr>
              <a:t>Минимальные  расстояния</a:t>
            </a:r>
            <a:endParaRPr sz="1400" b="1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1400" b="1">
                <a:solidFill>
                  <a:schemeClr val="bg1"/>
                </a:solidFill>
              </a:rPr>
              <a:t>50 </a:t>
            </a:r>
            <a:r>
              <a:rPr lang="ru-RU" sz="1400" b="1">
                <a:solidFill>
                  <a:schemeClr val="bg1"/>
                </a:solidFill>
              </a:rPr>
              <a:t>м</a:t>
            </a:r>
            <a:endParaRPr lang="ru-RU" sz="1400" b="1">
              <a:solidFill>
                <a:schemeClr val="bg1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7076747" y="4060571"/>
            <a:ext cx="288687" cy="786010"/>
          </a:xfrm>
          <a:prstGeom prst="rect">
            <a:avLst/>
          </a:prstGeom>
        </p:spPr>
      </p:pic>
      <p:cxnSp>
        <p:nvCxnSpPr>
          <p:cNvPr id="19" name="Прямая соединительная линия 18"/>
          <p:cNvCxnSpPr>
            <a:cxnSpLocks/>
          </p:cNvCxnSpPr>
          <p:nvPr/>
        </p:nvCxnSpPr>
        <p:spPr bwMode="auto">
          <a:xfrm flipH="0" flipV="1">
            <a:off x="-11631" y="1437257"/>
            <a:ext cx="12194038" cy="83631"/>
          </a:xfrm>
          <a:prstGeom prst="line">
            <a:avLst/>
          </a:prstGeom>
          <a:ln w="57150" cap="flat" cmpd="sng" algn="ctr">
            <a:solidFill>
              <a:srgbClr val="7030A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 bwMode="auto">
          <a:xfrm flipH="0" flipV="0">
            <a:off x="7014553" y="4072567"/>
            <a:ext cx="350879" cy="597075"/>
          </a:xfrm>
          <a:prstGeom prst="rect">
            <a:avLst/>
          </a:prstGeom>
          <a:noFill/>
          <a:ln>
            <a:noFill/>
          </a:ln>
        </p:spPr>
        <p:txBody>
          <a:bodyPr vert="vert270" wrap="square" rtlCol="0">
            <a:spAutoFit/>
          </a:bodyPr>
          <a:lstStyle/>
          <a:p>
            <a:pPr algn="ctr">
              <a:defRPr/>
            </a:pPr>
            <a:r>
              <a:rPr lang="ru-RU" sz="1400" b="1">
                <a:solidFill>
                  <a:schemeClr val="bg1"/>
                </a:solidFill>
              </a:rPr>
              <a:t>25 м</a:t>
            </a:r>
            <a:endParaRPr lang="ru-RU" sz="2000" b="1">
              <a:solidFill>
                <a:schemeClr val="bg1"/>
              </a:solidFill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5"/>
          <a:srcRect l="6668" t="10320" r="5200" b="16706"/>
          <a:stretch/>
        </p:blipFill>
        <p:spPr bwMode="auto">
          <a:xfrm flipH="0" flipV="0">
            <a:off x="1278881" y="4198032"/>
            <a:ext cx="2020523" cy="94106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flipH="0" flipV="0">
            <a:off x="7089831" y="4866066"/>
            <a:ext cx="275603" cy="680465"/>
          </a:xfrm>
          <a:prstGeom prst="rect">
            <a:avLst/>
          </a:prstGeom>
        </p:spPr>
      </p:pic>
      <p:cxnSp>
        <p:nvCxnSpPr>
          <p:cNvPr id="28" name="Прямая соединительная линия 27"/>
          <p:cNvCxnSpPr>
            <a:cxnSpLocks/>
          </p:cNvCxnSpPr>
          <p:nvPr/>
        </p:nvCxnSpPr>
        <p:spPr bwMode="auto">
          <a:xfrm flipH="0" flipV="0">
            <a:off x="3562466" y="5538471"/>
            <a:ext cx="8567508" cy="0"/>
          </a:xfrm>
          <a:prstGeom prst="line">
            <a:avLst/>
          </a:prstGeom>
          <a:ln w="5715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Рисунок 28"/>
          <p:cNvPicPr>
            <a:picLocks noChangeAspect="1"/>
          </p:cNvPicPr>
          <p:nvPr/>
        </p:nvPicPr>
        <p:blipFill>
          <a:blip r:embed="rId3"/>
          <a:srcRect l="-393" t="9415" r="393" b="9483"/>
          <a:stretch/>
        </p:blipFill>
        <p:spPr bwMode="auto">
          <a:xfrm>
            <a:off x="8447377" y="78013"/>
            <a:ext cx="2094985" cy="135924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 bwMode="auto">
          <a:xfrm>
            <a:off x="1013017" y="5156022"/>
            <a:ext cx="25839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b="1"/>
              <a:t>Газораспределительная</a:t>
            </a:r>
            <a:endParaRPr/>
          </a:p>
          <a:p>
            <a:pPr algn="ctr">
              <a:defRPr/>
            </a:pPr>
            <a:r>
              <a:rPr lang="ru-RU" b="1"/>
              <a:t>станция</a:t>
            </a:r>
            <a:endParaRPr lang="ru-RU" b="1"/>
          </a:p>
        </p:txBody>
      </p:sp>
      <p:sp>
        <p:nvSpPr>
          <p:cNvPr id="31" name="TextBox 30"/>
          <p:cNvSpPr txBox="1"/>
          <p:nvPr/>
        </p:nvSpPr>
        <p:spPr bwMode="auto">
          <a:xfrm flipH="0" flipV="0">
            <a:off x="8973427" y="5159137"/>
            <a:ext cx="2356461" cy="30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/>
              <a:t>Магистральный газопровод</a:t>
            </a:r>
            <a:endParaRPr sz="1400"/>
          </a:p>
        </p:txBody>
      </p:sp>
      <p:sp>
        <p:nvSpPr>
          <p:cNvPr id="32" name="TextBox 31"/>
          <p:cNvSpPr txBox="1"/>
          <p:nvPr/>
        </p:nvSpPr>
        <p:spPr bwMode="auto">
          <a:xfrm flipH="0" flipV="0">
            <a:off x="6332652" y="3683457"/>
            <a:ext cx="2360733" cy="30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/>
              <a:t>Охранная зона газопровода</a:t>
            </a:r>
            <a:endParaRPr lang="ru-RU" sz="2000" b="1"/>
          </a:p>
        </p:txBody>
      </p:sp>
      <p:sp>
        <p:nvSpPr>
          <p:cNvPr id="36" name="Двойная стрелка вверх/вниз 35"/>
          <p:cNvSpPr/>
          <p:nvPr/>
        </p:nvSpPr>
        <p:spPr bwMode="auto">
          <a:xfrm flipH="0" flipV="0">
            <a:off x="2921711" y="2370710"/>
            <a:ext cx="267449" cy="2143715"/>
          </a:xfrm>
          <a:prstGeom prst="up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flipH="0" flipV="0">
            <a:off x="2130180" y="3647530"/>
            <a:ext cx="317925" cy="806046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 bwMode="auto">
          <a:xfrm flipH="0" flipV="0">
            <a:off x="2097226" y="3629377"/>
            <a:ext cx="350879" cy="67943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chemeClr val="bg1"/>
                </a:solidFill>
              </a:rPr>
              <a:t>100 </a:t>
            </a:r>
            <a:r>
              <a:rPr lang="ru-RU" sz="1400" b="1">
                <a:solidFill>
                  <a:schemeClr val="bg1"/>
                </a:solidFill>
              </a:rPr>
              <a:t>м</a:t>
            </a:r>
            <a:endParaRPr sz="1400" b="1">
              <a:solidFill>
                <a:schemeClr val="bg1"/>
              </a:solidFill>
            </a:endParaRPr>
          </a:p>
        </p:txBody>
      </p:sp>
      <p:cxnSp>
        <p:nvCxnSpPr>
          <p:cNvPr id="46" name="Прямая соединительная линия 45"/>
          <p:cNvCxnSpPr>
            <a:cxnSpLocks/>
          </p:cNvCxnSpPr>
          <p:nvPr/>
        </p:nvCxnSpPr>
        <p:spPr bwMode="auto">
          <a:xfrm flipH="0" flipV="0">
            <a:off x="6614710" y="2190034"/>
            <a:ext cx="5454096" cy="0"/>
          </a:xfrm>
          <a:prstGeom prst="line">
            <a:avLst/>
          </a:prstGeom>
          <a:ln w="57150"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Рисунок 52"/>
          <p:cNvPicPr>
            <a:picLocks noChangeAspect="1"/>
          </p:cNvPicPr>
          <p:nvPr/>
        </p:nvPicPr>
        <p:blipFill>
          <a:blip r:embed="rId7"/>
          <a:srcRect l="3564" t="45240" r="-3563" b="6784"/>
          <a:stretch/>
        </p:blipFill>
        <p:spPr bwMode="auto">
          <a:xfrm flipH="0" flipV="0">
            <a:off x="3562466" y="4198032"/>
            <a:ext cx="3088447" cy="905965"/>
          </a:xfrm>
          <a:prstGeom prst="rect">
            <a:avLst/>
          </a:prstGeom>
        </p:spPr>
      </p:pic>
      <p:sp>
        <p:nvSpPr>
          <p:cNvPr id="51" name="Двойная стрелка вверх/вниз 50"/>
          <p:cNvSpPr/>
          <p:nvPr/>
        </p:nvSpPr>
        <p:spPr bwMode="auto">
          <a:xfrm flipH="0" flipV="0">
            <a:off x="6110586" y="2599170"/>
            <a:ext cx="303493" cy="2266536"/>
          </a:xfrm>
          <a:prstGeom prst="up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4" name="Прямая соединительная линия 13"/>
          <p:cNvCxnSpPr>
            <a:cxnSpLocks/>
          </p:cNvCxnSpPr>
          <p:nvPr/>
        </p:nvCxnSpPr>
        <p:spPr bwMode="auto">
          <a:xfrm flipH="0" flipV="0">
            <a:off x="3576454" y="4865706"/>
            <a:ext cx="8619939" cy="360"/>
          </a:xfrm>
          <a:prstGeom prst="line">
            <a:avLst/>
          </a:prstGeom>
          <a:ln w="38100"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 bwMode="auto">
          <a:xfrm>
            <a:off x="5102609" y="5464297"/>
            <a:ext cx="1598946" cy="5185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1400" b="1"/>
              <a:t>Газопровод-отвод </a:t>
            </a:r>
            <a:endParaRPr sz="1400"/>
          </a:p>
          <a:p>
            <a:pPr algn="ctr">
              <a:defRPr/>
            </a:pPr>
            <a:endParaRPr sz="1400" b="1"/>
          </a:p>
        </p:txBody>
      </p:sp>
      <p:sp>
        <p:nvSpPr>
          <p:cNvPr id="56" name="TextBox 55"/>
          <p:cNvSpPr txBox="1"/>
          <p:nvPr/>
        </p:nvSpPr>
        <p:spPr bwMode="auto">
          <a:xfrm flipH="0" flipV="0">
            <a:off x="7014553" y="4882624"/>
            <a:ext cx="350879" cy="596563"/>
          </a:xfrm>
          <a:prstGeom prst="rect">
            <a:avLst/>
          </a:prstGeom>
          <a:noFill/>
          <a:ln>
            <a:noFill/>
          </a:ln>
        </p:spPr>
        <p:txBody>
          <a:bodyPr vert="vert270" wrap="square" rtlCol="0">
            <a:spAutoFit/>
          </a:bodyPr>
          <a:lstStyle/>
          <a:p>
            <a:pPr algn="ctr">
              <a:defRPr/>
            </a:pPr>
            <a:r>
              <a:rPr lang="ru-RU" sz="1400" b="1">
                <a:solidFill>
                  <a:schemeClr val="bg1"/>
                </a:solidFill>
              </a:rPr>
              <a:t>25 м</a:t>
            </a:r>
            <a:endParaRPr lang="ru-RU" sz="2000" b="1">
              <a:solidFill>
                <a:schemeClr val="bg1"/>
              </a:solidFill>
            </a:endParaRPr>
          </a:p>
        </p:txBody>
      </p:sp>
      <p:cxnSp>
        <p:nvCxnSpPr>
          <p:cNvPr id="57" name="Прямая соединительная линия 56"/>
          <p:cNvCxnSpPr>
            <a:cxnSpLocks/>
          </p:cNvCxnSpPr>
          <p:nvPr/>
        </p:nvCxnSpPr>
        <p:spPr bwMode="auto">
          <a:xfrm flipH="0" flipV="0">
            <a:off x="3596994" y="2598810"/>
            <a:ext cx="3017715" cy="360"/>
          </a:xfrm>
          <a:prstGeom prst="line">
            <a:avLst/>
          </a:prstGeom>
          <a:ln w="57150"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>
            <a:cxnSpLocks/>
          </p:cNvCxnSpPr>
          <p:nvPr/>
        </p:nvCxnSpPr>
        <p:spPr bwMode="auto">
          <a:xfrm flipV="1">
            <a:off x="6614712" y="2152147"/>
            <a:ext cx="0" cy="263514"/>
          </a:xfrm>
          <a:prstGeom prst="line">
            <a:avLst/>
          </a:prstGeom>
          <a:ln w="57150"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5403846" name="Двойная стрелка вверх/вниз 35"/>
          <p:cNvSpPr/>
          <p:nvPr/>
        </p:nvSpPr>
        <p:spPr bwMode="auto">
          <a:xfrm flipH="0" flipV="0">
            <a:off x="1294025" y="1868626"/>
            <a:ext cx="288630" cy="2645799"/>
          </a:xfrm>
          <a:prstGeom prst="up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02548402" name="TextBox 41"/>
          <p:cNvSpPr txBox="1"/>
          <p:nvPr/>
        </p:nvSpPr>
        <p:spPr bwMode="auto">
          <a:xfrm flipH="0" flipV="0">
            <a:off x="1262900" y="2889792"/>
            <a:ext cx="350879" cy="675015"/>
          </a:xfrm>
          <a:prstGeom prst="rect">
            <a:avLst/>
          </a:prstGeom>
          <a:noFill/>
        </p:spPr>
        <p:txBody>
          <a:bodyPr vertOverflow="overflow" horzOverflow="overflow" vert="vert270" wrap="square" lIns="91440" tIns="45720" rIns="91440" bIns="45720" numCol="1" spcCol="0" rtlCol="0" fromWordArt="0" anchor="ctr" anchorCtr="0" forceAA="0" upright="0" compatLnSpc="0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chemeClr val="bg1"/>
                </a:solidFill>
              </a:rPr>
              <a:t>300м</a:t>
            </a:r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254373276" name="TextBox 49"/>
          <p:cNvSpPr txBox="1"/>
          <p:nvPr/>
        </p:nvSpPr>
        <p:spPr bwMode="auto">
          <a:xfrm rot="0" flipH="0" flipV="0">
            <a:off x="414923" y="1593946"/>
            <a:ext cx="2899984" cy="274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 b="1"/>
              <a:t>Санитарно - защитная зона</a:t>
            </a:r>
            <a:r>
              <a:rPr lang="ru-RU" sz="1200" b="1"/>
              <a:t> </a:t>
            </a:r>
            <a:r>
              <a:rPr lang="ru-RU" sz="1200" b="1"/>
              <a:t>ГРС</a:t>
            </a:r>
            <a:endParaRPr sz="1400"/>
          </a:p>
        </p:txBody>
      </p:sp>
      <p:sp>
        <p:nvSpPr>
          <p:cNvPr id="23" name="TextBox 22"/>
          <p:cNvSpPr txBox="1"/>
          <p:nvPr/>
        </p:nvSpPr>
        <p:spPr bwMode="auto">
          <a:xfrm rot="0" flipH="0" flipV="0">
            <a:off x="1420132" y="3335020"/>
            <a:ext cx="1769748" cy="30515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lstStyle/>
          <a:p>
            <a:pPr>
              <a:defRPr/>
            </a:pPr>
            <a:r>
              <a:rPr lang="ru-RU" sz="1400" b="1"/>
              <a:t>Охранная зона ГРС</a:t>
            </a:r>
            <a:endParaRPr sz="1400" b="1"/>
          </a:p>
        </p:txBody>
      </p:sp>
      <p:cxnSp>
        <p:nvCxnSpPr>
          <p:cNvPr id="1186368940" name="Прямая соединительная линия 18"/>
          <p:cNvCxnSpPr>
            <a:cxnSpLocks/>
          </p:cNvCxnSpPr>
          <p:nvPr/>
        </p:nvCxnSpPr>
        <p:spPr bwMode="auto">
          <a:xfrm flipH="0" flipV="1">
            <a:off x="158187" y="2370710"/>
            <a:ext cx="3404279" cy="0"/>
          </a:xfrm>
          <a:prstGeom prst="line">
            <a:avLst/>
          </a:prstGeom>
          <a:ln w="57150"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4235931" name="Двойная стрелка вверх/вниз 11"/>
          <p:cNvSpPr/>
          <p:nvPr/>
        </p:nvSpPr>
        <p:spPr bwMode="auto">
          <a:xfrm flipH="0" flipV="0">
            <a:off x="4247151" y="1520887"/>
            <a:ext cx="279459" cy="1699644"/>
          </a:xfrm>
          <a:prstGeom prst="up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52737043" name="TextBox 15"/>
          <p:cNvSpPr txBox="1"/>
          <p:nvPr/>
        </p:nvSpPr>
        <p:spPr bwMode="auto">
          <a:xfrm flipH="0" flipV="0">
            <a:off x="4175731" y="2065523"/>
            <a:ext cx="350879" cy="87388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chemeClr val="bg1"/>
                </a:solidFill>
              </a:rPr>
              <a:t>300 </a:t>
            </a:r>
            <a:r>
              <a:rPr lang="ru-RU" sz="1400" b="1">
                <a:solidFill>
                  <a:schemeClr val="bg1"/>
                </a:solidFill>
              </a:rPr>
              <a:t>м</a:t>
            </a:r>
            <a:endParaRPr lang="ru-RU" sz="2000" b="1">
              <a:solidFill>
                <a:schemeClr val="bg1"/>
              </a:solidFill>
            </a:endParaRPr>
          </a:p>
        </p:txBody>
      </p:sp>
      <p:sp>
        <p:nvSpPr>
          <p:cNvPr id="125737001" name="TextBox 34"/>
          <p:cNvSpPr txBox="1"/>
          <p:nvPr/>
        </p:nvSpPr>
        <p:spPr bwMode="auto">
          <a:xfrm flipH="0" flipV="0">
            <a:off x="3419023" y="1036216"/>
            <a:ext cx="4905100" cy="30515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spAutoFit/>
          </a:bodyPr>
          <a:lstStyle/>
          <a:p>
            <a:pPr>
              <a:defRPr/>
            </a:pPr>
            <a:r>
              <a:rPr lang="ru-RU" sz="1400" b="1"/>
              <a:t>        Минимальные </a:t>
            </a:r>
            <a:r>
              <a:rPr lang="ru-RU" sz="1400" b="1"/>
              <a:t>расстояния от </a:t>
            </a:r>
            <a:r>
              <a:rPr lang="ru-RU" sz="1400" b="1"/>
              <a:t>продувочной свечи</a:t>
            </a:r>
            <a:endParaRPr lang="ru-RU" sz="1400" b="1"/>
          </a:p>
        </p:txBody>
      </p:sp>
      <p:sp>
        <p:nvSpPr>
          <p:cNvPr id="1057923657" name="TextBox 23"/>
          <p:cNvSpPr txBox="1"/>
          <p:nvPr/>
        </p:nvSpPr>
        <p:spPr bwMode="auto">
          <a:xfrm flipH="0" flipV="0">
            <a:off x="4999334" y="1548405"/>
            <a:ext cx="7293193" cy="6404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sz="1200"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Минимальные расстояния устанавливаются СП 36.13330.2012 Свод правил. Магистральные трубопроводы. Актуализированная </a:t>
            </a:r>
            <a:r>
              <a:rPr sz="1200"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редакция СНиП 2.05.06-85* в зависимости от класса и диаметра трубы газопровода</a:t>
            </a:r>
            <a:endParaRPr sz="2000" b="1"/>
          </a:p>
        </p:txBody>
      </p:sp>
      <p:cxnSp>
        <p:nvCxnSpPr>
          <p:cNvPr id="74834723" name="Прямая соединительная линия 27"/>
          <p:cNvCxnSpPr>
            <a:cxnSpLocks/>
          </p:cNvCxnSpPr>
          <p:nvPr/>
        </p:nvCxnSpPr>
        <p:spPr bwMode="auto">
          <a:xfrm flipH="0" flipV="0">
            <a:off x="3596994" y="4065935"/>
            <a:ext cx="8585411" cy="0"/>
          </a:xfrm>
          <a:prstGeom prst="line">
            <a:avLst/>
          </a:prstGeom>
          <a:ln w="5715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 bwMode="auto">
          <a:xfrm flipH="0" flipV="0">
            <a:off x="866436" y="3629377"/>
            <a:ext cx="2696031" cy="2183892"/>
          </a:xfrm>
          <a:prstGeom prst="rect">
            <a:avLst/>
          </a:prstGeom>
          <a:noFill/>
          <a:ln w="5715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314346440" name="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 flipH="0" flipV="0">
            <a:off x="4085401" y="3255896"/>
            <a:ext cx="739022" cy="1465412"/>
          </a:xfrm>
          <a:prstGeom prst="rect">
            <a:avLst/>
          </a:prstGeom>
        </p:spPr>
      </p:pic>
      <p:cxnSp>
        <p:nvCxnSpPr>
          <p:cNvPr id="0" name=""/>
          <p:cNvCxnSpPr>
            <a:cxnSpLocks/>
          </p:cNvCxnSpPr>
          <p:nvPr/>
        </p:nvCxnSpPr>
        <p:spPr bwMode="auto">
          <a:xfrm rot="0" flipH="0" flipV="0">
            <a:off x="3819632" y="3137132"/>
            <a:ext cx="531538" cy="700934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miter lim="800000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9369148" name="Прямоугольник 38"/>
          <p:cNvSpPr/>
          <p:nvPr/>
        </p:nvSpPr>
        <p:spPr bwMode="auto">
          <a:xfrm flipH="0" flipV="0">
            <a:off x="102128" y="1868626"/>
            <a:ext cx="4722296" cy="4772657"/>
          </a:xfrm>
          <a:prstGeom prst="rect">
            <a:avLst/>
          </a:prstGeom>
          <a:noFill/>
          <a:ln w="57150" cap="flat" cmpd="sng" algn="ctr">
            <a:solidFill>
              <a:schemeClr val="accent2">
                <a:lumMod val="50196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89519574" name="Прямая соединительная линия 59"/>
          <p:cNvCxnSpPr>
            <a:cxnSpLocks/>
          </p:cNvCxnSpPr>
          <p:nvPr/>
        </p:nvCxnSpPr>
        <p:spPr bwMode="auto">
          <a:xfrm flipV="1">
            <a:off x="3576454" y="2370710"/>
            <a:ext cx="0" cy="263513"/>
          </a:xfrm>
          <a:prstGeom prst="line">
            <a:avLst/>
          </a:prstGeom>
          <a:ln w="57150"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9556023" name=""/>
          <p:cNvSpPr txBox="1"/>
          <p:nvPr/>
        </p:nvSpPr>
        <p:spPr bwMode="auto">
          <a:xfrm rot="16199969" flipH="0" flipV="0">
            <a:off x="3710694" y="2264546"/>
            <a:ext cx="366120" cy="1616596"/>
          </a:xfrm>
          <a:prstGeom prst="rect">
            <a:avLst/>
          </a:prstGeom>
          <a:noFill/>
        </p:spPr>
        <p:txBody>
          <a:bodyPr vertOverflow="overflow" horzOverflow="overflow" vert="vert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200" b="1"/>
              <a:t>Продувочная свеча</a:t>
            </a:r>
            <a:endParaRPr/>
          </a:p>
        </p:txBody>
      </p:sp>
      <p:sp>
        <p:nvSpPr>
          <p:cNvPr id="1521190423" name="TextBox 15"/>
          <p:cNvSpPr txBox="1"/>
          <p:nvPr/>
        </p:nvSpPr>
        <p:spPr bwMode="auto">
          <a:xfrm flipH="0" flipV="0">
            <a:off x="6050468" y="2502466"/>
            <a:ext cx="564239" cy="2364319"/>
          </a:xfrm>
          <a:prstGeom prst="rect">
            <a:avLst/>
          </a:prstGeom>
          <a:noFill/>
        </p:spPr>
        <p:txBody>
          <a:bodyPr vertOverflow="overflow" horzOverflow="overflow" vert="vert270" wrap="square" lIns="91440" tIns="45720" rIns="91440" bIns="45720" numCol="1" spcCol="0" rtlCol="0" fromWordArt="0" anchor="t" anchorCtr="0" forceAA="0" upright="0" compatLnSpc="0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chemeClr val="bg1"/>
                </a:solidFill>
              </a:rPr>
              <a:t>Минимальные  расстояния</a:t>
            </a:r>
            <a:endParaRPr sz="1400" b="1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1400" b="1">
                <a:solidFill>
                  <a:schemeClr val="bg1"/>
                </a:solidFill>
              </a:rPr>
              <a:t>50 </a:t>
            </a:r>
            <a:r>
              <a:rPr lang="ru-RU" sz="1400" b="1">
                <a:solidFill>
                  <a:schemeClr val="bg1"/>
                </a:solidFill>
              </a:rPr>
              <a:t>м</a:t>
            </a:r>
            <a:endParaRPr lang="ru-RU" sz="1400" b="1">
              <a:solidFill>
                <a:schemeClr val="bg1"/>
              </a:solidFill>
            </a:endParaRPr>
          </a:p>
        </p:txBody>
      </p:sp>
      <p:sp>
        <p:nvSpPr>
          <p:cNvPr id="1323264041" name="TextBox 15"/>
          <p:cNvSpPr txBox="1"/>
          <p:nvPr/>
        </p:nvSpPr>
        <p:spPr bwMode="auto">
          <a:xfrm flipH="0" flipV="0">
            <a:off x="2854783" y="2283903"/>
            <a:ext cx="564239" cy="2326533"/>
          </a:xfrm>
          <a:prstGeom prst="rect">
            <a:avLst/>
          </a:prstGeom>
          <a:noFill/>
        </p:spPr>
        <p:txBody>
          <a:bodyPr vertOverflow="overflow" horzOverflow="overflow" vert="vert270" wrap="square" lIns="91440" tIns="45720" rIns="91440" bIns="45720" numCol="1" spcCol="0" rtlCol="0" fromWordArt="0" anchor="t" anchorCtr="0" forceAA="0" upright="0" compatLnSpc="0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chemeClr val="bg1"/>
                </a:solidFill>
              </a:rPr>
              <a:t>Минимальные  расстояния</a:t>
            </a:r>
            <a:endParaRPr sz="1400" b="1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1400" b="1">
                <a:solidFill>
                  <a:schemeClr val="bg1"/>
                </a:solidFill>
              </a:rPr>
              <a:t>50 </a:t>
            </a:r>
            <a:r>
              <a:rPr lang="ru-RU" sz="1400" b="1">
                <a:solidFill>
                  <a:schemeClr val="bg1"/>
                </a:solidFill>
              </a:rPr>
              <a:t>м</a:t>
            </a:r>
            <a:endParaRPr lang="ru-RU" sz="14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>
        <p:cover dir="r"/>
      </p:transition>
    </mc:Choice>
    <mc:Fallback>
      <p:transition spd="slow" advClick="1">
        <p:cover dir="r"/>
      </p:transition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Р7-Офис/2024.4.2.721</Application>
  <DocSecurity>0</DocSecurity>
  <PresentationFormat>Широкоэкранный</PresentationFormat>
  <Paragraphs>0</Paragraphs>
  <Slides>2</Slides>
  <Notes>2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Theme 1</vt:lpstr>
      <vt:lpstr>Slide 1</vt:lpstr>
      <vt:lpstr>Slide 2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Охранные зоны и минимальные расстояния от магистральных газопроводов и их объектов</dc:title>
  <dc:subject/>
  <dc:creator>Денис В. Волочай</dc:creator>
  <cp:keywords/>
  <dc:description/>
  <dc:identifier/>
  <dc:language/>
  <cp:lastModifiedBy>CNG\boldyreva</cp:lastModifiedBy>
  <cp:revision>38</cp:revision>
  <dcterms:created xsi:type="dcterms:W3CDTF">2025-10-14T07:39:41Z</dcterms:created>
  <dcterms:modified xsi:type="dcterms:W3CDTF">2026-04-28T12:38:09Z</dcterms:modified>
  <cp:category/>
  <cp:contentStatus/>
  <cp:version/>
</cp:coreProperties>
</file>